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575" r:id="rId4"/>
    <p:sldId id="590" r:id="rId5"/>
    <p:sldId id="586" r:id="rId6"/>
    <p:sldId id="598" r:id="rId7"/>
    <p:sldId id="592" r:id="rId8"/>
    <p:sldId id="602" r:id="rId9"/>
    <p:sldId id="593" r:id="rId10"/>
    <p:sldId id="594" r:id="rId11"/>
    <p:sldId id="595" r:id="rId12"/>
    <p:sldId id="596" r:id="rId13"/>
    <p:sldId id="597" r:id="rId14"/>
    <p:sldId id="599" r:id="rId15"/>
    <p:sldId id="600" r:id="rId16"/>
    <p:sldId id="601" r:id="rId17"/>
    <p:sldId id="574" r:id="rId18"/>
  </p:sldIdLst>
  <p:sldSz cx="9144000" cy="6858000" type="screen4x3"/>
  <p:notesSz cx="6794500" cy="9906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8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1570">
          <p15:clr>
            <a:srgbClr val="A4A3A4"/>
          </p15:clr>
        </p15:guide>
        <p15:guide id="5" pos="2880">
          <p15:clr>
            <a:srgbClr val="A4A3A4"/>
          </p15:clr>
        </p15:guide>
        <p15:guide id="6" pos="3107">
          <p15:clr>
            <a:srgbClr val="A4A3A4"/>
          </p15:clr>
        </p15:guide>
        <p15:guide id="7">
          <p15:clr>
            <a:srgbClr val="A4A3A4"/>
          </p15:clr>
        </p15:guide>
        <p15:guide id="8" pos="5759">
          <p15:clr>
            <a:srgbClr val="A4A3A4"/>
          </p15:clr>
        </p15:guide>
        <p15:guide id="9" pos="5602">
          <p15:clr>
            <a:srgbClr val="A4A3A4"/>
          </p15:clr>
        </p15:guide>
        <p15:guide id="10" pos="2653">
          <p15:clr>
            <a:srgbClr val="A4A3A4"/>
          </p15:clr>
        </p15:guide>
        <p15:guide id="11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00"/>
    <a:srgbClr val="00133A"/>
    <a:srgbClr val="B95E03"/>
    <a:srgbClr val="244800"/>
    <a:srgbClr val="663300"/>
    <a:srgbClr val="47008E"/>
    <a:srgbClr val="CFFF9F"/>
    <a:srgbClr val="DFF1CB"/>
    <a:srgbClr val="E4E6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86387" autoAdjust="0"/>
  </p:normalViewPr>
  <p:slideViewPr>
    <p:cSldViewPr snapToObjects="1" showGuides="1">
      <p:cViewPr varScale="1">
        <p:scale>
          <a:sx n="74" d="100"/>
          <a:sy n="74" d="100"/>
        </p:scale>
        <p:origin x="-456" y="-102"/>
      </p:cViewPr>
      <p:guideLst>
        <p:guide orient="horz" pos="1298"/>
        <p:guide orient="horz" pos="3997"/>
        <p:guide orient="horz" pos="4247"/>
        <p:guide orient="horz" pos="1570"/>
        <p:guide pos="2880"/>
        <p:guide pos="3107"/>
        <p:guide/>
        <p:guide pos="5759"/>
        <p:guide pos="5602"/>
        <p:guide pos="2653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 showGuides="1">
      <p:cViewPr varScale="1">
        <p:scale>
          <a:sx n="77" d="100"/>
          <a:sy n="77" d="100"/>
        </p:scale>
        <p:origin x="-4026" y="-114"/>
      </p:cViewPr>
      <p:guideLst>
        <p:guide orient="horz" pos="3120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4283" cy="495301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8" y="2"/>
            <a:ext cx="2944283" cy="495301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37497BA2-BE1C-4EE9-A31C-7FFCDEBC3FDE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08983"/>
            <a:ext cx="2944283" cy="495301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8" y="9408983"/>
            <a:ext cx="2944283" cy="495301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F0C191C2-D4F7-424F-868C-23ADE6615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055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4283" cy="495301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8" y="2"/>
            <a:ext cx="2944283" cy="495301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732C4D34-2C19-43C3-91CC-9F2B4AC1297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3"/>
            <a:ext cx="5435600" cy="4457701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08983"/>
            <a:ext cx="2944283" cy="495301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8" y="9408983"/>
            <a:ext cx="2944283" cy="495301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D256E95E-57AA-4526-AA4C-3002F47FB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39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6F461-26AC-4A8E-887A-5A4AB13695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19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K CoverWhite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44800" y="6353323"/>
            <a:ext cx="3311525" cy="19389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182880" indent="0">
              <a:buNone/>
              <a:defRPr sz="1000"/>
            </a:lvl2pPr>
            <a:lvl3pPr marL="323238" indent="0">
              <a:buNone/>
              <a:defRPr sz="1000"/>
            </a:lvl3pPr>
            <a:lvl4pPr marL="510840" indent="0">
              <a:buNone/>
              <a:defRPr sz="1000"/>
            </a:lvl4pPr>
            <a:lvl5pPr marL="655200" indent="0">
              <a:buNone/>
              <a:defRPr sz="1000"/>
            </a:lvl5pPr>
          </a:lstStyle>
          <a:p>
            <a:pPr lvl="0"/>
            <a:r>
              <a:rPr lang="en-US" dirty="0" smtClean="0"/>
              <a:t>Author(s)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  <p:custDataLst>
              <p:tags r:id="rId1"/>
            </p:custDataLst>
          </p:nvPr>
        </p:nvSpPr>
        <p:spPr>
          <a:xfrm>
            <a:off x="244800" y="5073438"/>
            <a:ext cx="3967917" cy="193899"/>
          </a:xfrm>
          <a:noFill/>
          <a:ln w="6350" cap="flat">
            <a:noFill/>
          </a:ln>
        </p:spPr>
        <p:txBody>
          <a:bodyPr vert="horz" wrap="square" lIns="0" tIns="0" rIns="0" bIns="0" rtlCol="0">
            <a:spAutoFit/>
          </a:bodyPr>
          <a:lstStyle>
            <a:lvl1pPr marL="180000" indent="-180000">
              <a:buNone/>
              <a:defRPr lang="en-US" sz="1400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 smtClean="0"/>
              <a:t>Date here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44800" y="4858080"/>
            <a:ext cx="3966838" cy="193899"/>
          </a:xfrm>
          <a:noFill/>
          <a:ln w="6350" cap="flat"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aseline="0"/>
            </a:lvl1pPr>
          </a:lstStyle>
          <a:p>
            <a:r>
              <a:rPr lang="en-US" dirty="0" smtClean="0"/>
              <a:t>Report type here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44800" y="3685032"/>
            <a:ext cx="8642350" cy="498598"/>
          </a:xfrm>
          <a:prstGeom prst="rect">
            <a:avLst/>
          </a:prstGeom>
          <a:noFill/>
          <a:ln w="6350" cap="flat">
            <a:noFill/>
          </a:ln>
        </p:spPr>
        <p:txBody>
          <a:bodyPr/>
          <a:lstStyle>
            <a:lvl1pPr algn="l">
              <a:lnSpc>
                <a:spcPct val="90000"/>
              </a:lnSpc>
              <a:defRPr sz="3600"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de-DE" dirty="0"/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>
            <a:off x="0" y="3547872"/>
            <a:ext cx="9144000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4800" y="3154680"/>
            <a:ext cx="8642350" cy="249299"/>
          </a:xfrm>
          <a:prstGeom prst="rect">
            <a:avLst/>
          </a:prstGeom>
          <a:noFill/>
          <a:ln w="6350" cap="flat">
            <a:noFill/>
          </a:ln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8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or client name here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hr-HR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49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K Disclaimer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800" y="2060575"/>
            <a:ext cx="8642350" cy="221599"/>
          </a:xfrm>
        </p:spPr>
        <p:txBody>
          <a:bodyPr/>
          <a:lstStyle>
            <a:lvl1pPr marL="1588" indent="0">
              <a:spcBef>
                <a:spcPts val="1400"/>
              </a:spcBef>
              <a:buNone/>
              <a:defRPr/>
            </a:lvl1pPr>
            <a:lvl2pPr marL="1588" indent="0">
              <a:spcBef>
                <a:spcPts val="1400"/>
              </a:spcBef>
              <a:buNone/>
              <a:defRPr/>
            </a:lvl2pPr>
            <a:lvl3pPr marL="1588" indent="0">
              <a:spcBef>
                <a:spcPts val="1400"/>
              </a:spcBef>
              <a:buNone/>
              <a:defRPr/>
            </a:lvl3pPr>
            <a:lvl4pPr marL="1588" indent="0">
              <a:spcBef>
                <a:spcPts val="1400"/>
              </a:spcBef>
              <a:buNone/>
              <a:defRPr/>
            </a:lvl4pPr>
            <a:lvl5pPr marL="1588" indent="0">
              <a:spcBef>
                <a:spcPts val="140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107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K TitleAndText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804672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2060575"/>
            <a:ext cx="8640000" cy="133882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Text on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7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TitleOnly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804672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052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Divider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2157984"/>
            <a:ext cx="8646351" cy="276999"/>
          </a:xfrm>
          <a:ln>
            <a:noFill/>
          </a:ln>
        </p:spPr>
        <p:txBody>
          <a:bodyPr/>
          <a:lstStyle>
            <a:lvl1pPr marL="164592" indent="-164592">
              <a:buFont typeface="Arial" pitchFamily="34" charset="0"/>
              <a:buChar char="•"/>
              <a:defRPr sz="2000" baseline="0"/>
            </a:lvl1pPr>
            <a:lvl2pPr marL="347472" indent="-182880">
              <a:spcBef>
                <a:spcPts val="600"/>
              </a:spcBef>
              <a:buFont typeface="Arial" pitchFamily="34" charset="0"/>
              <a:buChar char="–"/>
              <a:defRPr sz="2000"/>
            </a:lvl2pPr>
            <a:lvl3pPr marL="484632" indent="-137160">
              <a:spcBef>
                <a:spcPts val="200"/>
              </a:spcBef>
              <a:buFont typeface="Arial" pitchFamily="34" charset="0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Divider subsections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" y="1627632"/>
            <a:ext cx="8646287" cy="338328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Divider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2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ClosingPage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>
            <p:custDataLst>
              <p:tags r:id="rId1"/>
            </p:custDataLst>
          </p:nvPr>
        </p:nvCxnSpPr>
        <p:spPr>
          <a:xfrm>
            <a:off x="0" y="1627632"/>
            <a:ext cx="9144000" cy="0"/>
          </a:xfrm>
          <a:prstGeom prst="line">
            <a:avLst/>
          </a:prstGeom>
          <a:ln w="3175" cap="flat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027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507" y="804672"/>
            <a:ext cx="8641080" cy="33832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507" y="2057400"/>
            <a:ext cx="8641080" cy="133882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Text on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41893" y="6595256"/>
            <a:ext cx="265176" cy="1384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6CE8C368-3382-4C28-AE75-DF7C05ACA19D}" type="slidenum">
              <a:rPr lang="en-US" sz="900">
                <a:solidFill>
                  <a:srgbClr val="ADABA1"/>
                </a:solidFill>
              </a:rPr>
              <a:pPr algn="r"/>
              <a:t>‹#›</a:t>
            </a:fld>
            <a:endParaRPr lang="en-US" sz="900" dirty="0">
              <a:solidFill>
                <a:srgbClr val="ADABA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296652"/>
            <a:ext cx="9144000" cy="0"/>
          </a:xfrm>
          <a:prstGeom prst="line">
            <a:avLst/>
          </a:prstGeom>
          <a:ln w="25400" cap="flat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11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400"/>
        </a:spcBef>
        <a:buClr>
          <a:schemeClr val="bg2"/>
        </a:buClr>
        <a:buSzPct val="100000"/>
        <a:buFont typeface="Arial" pitchFamily="34" charset="0"/>
        <a:buChar char="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10896" indent="-128016" algn="l" defTabSz="914400" rtl="0" eaLnBrk="1" latinLnBrk="0" hangingPunct="1">
        <a:lnSpc>
          <a:spcPct val="90000"/>
        </a:lnSpc>
        <a:spcBef>
          <a:spcPts val="9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896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3600" indent="-137160" algn="l" defTabSz="914400" rtl="0" eaLnBrk="1" latinLnBrk="0" hangingPunct="1">
        <a:lnSpc>
          <a:spcPct val="90000"/>
        </a:lnSpc>
        <a:spcBef>
          <a:spcPts val="2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70400" indent="-136800" algn="l" defTabSz="914400" rtl="0" eaLnBrk="1" latinLnBrk="0" hangingPunct="1">
        <a:lnSpc>
          <a:spcPct val="90000"/>
        </a:lnSpc>
        <a:spcBef>
          <a:spcPts val="1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Excel_Worksheet1.xlsx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44800" y="3685032"/>
            <a:ext cx="8642350" cy="387798"/>
          </a:xfrm>
        </p:spPr>
        <p:txBody>
          <a:bodyPr/>
          <a:lstStyle/>
          <a:p>
            <a:r>
              <a:rPr lang="pl-PL" sz="2800" b="1" dirty="0" smtClean="0"/>
              <a:t>STRATEGIJA RAZVOJA OPĆINE PUNAT</a:t>
            </a:r>
            <a:endParaRPr lang="en-US" sz="2800" dirty="0">
              <a:latin typeface="Arial"/>
            </a:endParaRPr>
          </a:p>
        </p:txBody>
      </p:sp>
      <p:pic>
        <p:nvPicPr>
          <p:cNvPr id="71682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251520" y="5882754"/>
            <a:ext cx="2374404" cy="4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38938" y="5157192"/>
            <a:ext cx="7825450" cy="664797"/>
          </a:xfrm>
        </p:spPr>
        <p:txBody>
          <a:bodyPr/>
          <a:lstStyle/>
          <a:p>
            <a:r>
              <a:rPr lang="hr-HR" sz="2400" b="1" dirty="0" smtClean="0"/>
              <a:t>Druga strateška radionica – vizija, ciljevi i koncepcija razvoja </a:t>
            </a:r>
            <a:endParaRPr lang="hr-HR" sz="2400" b="1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220072" y="6007350"/>
            <a:ext cx="3492388" cy="276999"/>
          </a:xfrm>
        </p:spPr>
        <p:txBody>
          <a:bodyPr/>
          <a:lstStyle/>
          <a:p>
            <a:r>
              <a:rPr lang="hr-HR" sz="2000" b="1" dirty="0" smtClean="0"/>
              <a:t>Punat, 12. 11. 2014.</a:t>
            </a:r>
            <a:endParaRPr lang="hr-HR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980" y="478776"/>
            <a:ext cx="4752020" cy="3094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776"/>
            <a:ext cx="4391980" cy="30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6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51" y="804672"/>
            <a:ext cx="8640000" cy="332399"/>
          </a:xfrm>
        </p:spPr>
        <p:txBody>
          <a:bodyPr/>
          <a:lstStyle/>
          <a:p>
            <a:r>
              <a:rPr lang="hr-HR" b="1" dirty="0" smtClean="0"/>
              <a:t>Sustav vrijednosti razvojnih dionika općine Punat</a:t>
            </a:r>
            <a:endParaRPr lang="hr-HR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80692"/>
              </p:ext>
            </p:extLst>
          </p:nvPr>
        </p:nvGraphicFramePr>
        <p:xfrm>
          <a:off x="647564" y="1397000"/>
          <a:ext cx="7668852" cy="455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010"/>
                <a:gridCol w="4500842"/>
              </a:tblGrid>
              <a:tr h="379357">
                <a:tc rowSpan="4">
                  <a:txBody>
                    <a:bodyPr/>
                    <a:lstStyle/>
                    <a:p>
                      <a:r>
                        <a:rPr lang="hr-H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Što bi trebale biti ključne odrednice poželjnog društveno-ekonomskog rasta i razvoja općine Punat?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VISOKA RAZINA ZAPOSLENOSTI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93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EKOLOŠKA ODRŽIVOST</a:t>
                      </a:r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93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VISOKA RAZINA DRUŠTVENOG STANDARDA</a:t>
                      </a:r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93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SOCIJALNA UKLJUČENOST</a:t>
                      </a:r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9357">
                <a:tc rowSpan="4">
                  <a:txBody>
                    <a:bodyPr/>
                    <a:lstStyle/>
                    <a:p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Koji su ključni preduvjeti željenog društveno-ekonomskog razvoja općine Punat?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RAZNOLIKOST GOSPODARSKE STUKTURE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93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TRŽIŠNA PREPOZNATLJIVOST I AFIRMIRANOST</a:t>
                      </a:r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93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INOVATIVNOST I KREATIVNOST</a:t>
                      </a:r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9357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KORIŠTENJE 'ZELENIH' TEHNOLOGIJA</a:t>
                      </a:r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9357">
                <a:tc rowSpan="4">
                  <a:txBody>
                    <a:bodyPr/>
                    <a:lstStyle/>
                    <a:p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Što na području Općine treba posebno štititi? 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PUNTARSKA DRAGA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PRIOBALNI PROSTOR</a:t>
                      </a:r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POLJOPRIVREDNO ZALEĐE</a:t>
                      </a:r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LOKALNA KULTURA ŽIVOTA I RADA</a:t>
                      </a:r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5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04672"/>
            <a:ext cx="8640000" cy="332399"/>
          </a:xfrm>
        </p:spPr>
        <p:txBody>
          <a:bodyPr/>
          <a:lstStyle/>
          <a:p>
            <a:r>
              <a:rPr lang="hr-HR" b="1" dirty="0" smtClean="0"/>
              <a:t>Ključne odrednice razvojne vizije općine Punat</a:t>
            </a:r>
            <a:endParaRPr lang="hr-HR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1412776"/>
            <a:ext cx="7560840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5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72" y="814865"/>
            <a:ext cx="8640000" cy="332399"/>
          </a:xfrm>
        </p:spPr>
        <p:txBody>
          <a:bodyPr/>
          <a:lstStyle/>
          <a:p>
            <a:r>
              <a:rPr lang="hr-HR" b="1" dirty="0" smtClean="0"/>
              <a:t>Prijedlog razvojne vizije općine Punat</a:t>
            </a:r>
            <a:endParaRPr lang="hr-HR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1700808"/>
            <a:ext cx="86049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288290" algn="just"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9966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 2025. godini općina Punat bit će ekološki, socijalno i ekonomski održiva te tržišno afirmirana </a:t>
            </a:r>
            <a:r>
              <a:rPr lang="hr-HR" b="1" dirty="0" smtClean="0">
                <a:solidFill>
                  <a:srgbClr val="9966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(turistička) destinacija </a:t>
            </a:r>
            <a:r>
              <a:rPr lang="hr-HR" b="1" dirty="0">
                <a:solidFill>
                  <a:srgbClr val="9966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 difersificiranom gospodarskom strukturom utemeljenoj na ključnim atributima raspoložive resursne osnove.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288290" algn="just"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9966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Osim po očuvanom prirodnom ambijentu i visokoj ekološkoj svijesti svojih žitelja, cijeli će ovaj prostor biti međunarodno prepoznatljiv ponajviše po prirodnim pogodnostima za razvoj nautičkog, ali i inovativnog kamping turizma vrhunske kvalitete, vjekovnoj tradiciji brodogranje te proizvodnji zdrave hrane. 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288290" algn="just"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9966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Dinamičan gospodarski razvoj općine Punat bit će rezultat poticajnog poslovnog ozračja, odgovornog destinacijskog menadžmenta, visoke kvalitete proizvoda i/ili usluga kao i uspješne suradnje javnog i privatnog sektora.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4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r>
              <a:rPr lang="hr-HR" b="1" dirty="0" smtClean="0"/>
              <a:t>Programska koncepcija društveno-ekonomskog razvoja općine Punat</a:t>
            </a:r>
            <a:endParaRPr lang="hr-HR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279" y="1469469"/>
            <a:ext cx="5998348" cy="503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5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Prostorna koncepcija razvoja općine Punat</a:t>
            </a:r>
            <a:endParaRPr lang="hr-HR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444875" cy="47165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768402" y="1556792"/>
            <a:ext cx="49800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500" dirty="0">
                <a:latin typeface="Arial" panose="020B0604020202020204" pitchFamily="34" charset="0"/>
                <a:ea typeface="Times New Roman" panose="02020603050405020304" pitchFamily="18" charset="0"/>
              </a:rPr>
              <a:t>Klaster 'Kanajt – Marina </a:t>
            </a:r>
            <a:r>
              <a:rPr lang="hr-HR" sz="15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'Punat‘ – tema: „jahting turizam </a:t>
            </a:r>
            <a:r>
              <a:rPr lang="hr-HR" sz="1500" dirty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hr-HR" sz="15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prateća smještajno-uslužna ponuda“. R</a:t>
            </a:r>
            <a:r>
              <a:rPr lang="hr-HR" sz="1500" dirty="0" smtClean="0"/>
              <a:t>adi </a:t>
            </a:r>
            <a:r>
              <a:rPr lang="hr-HR" sz="1500" dirty="0"/>
              <a:t>se o prostoru koji </a:t>
            </a:r>
            <a:r>
              <a:rPr lang="hr-HR" sz="1500" dirty="0" smtClean="0"/>
              <a:t>je gotovo </a:t>
            </a:r>
            <a:r>
              <a:rPr lang="hr-HR" sz="1500" dirty="0"/>
              <a:t>isključivo u funkciji daljnjeg razvoja osnovnog i komplementarnog proizvoda Marine </a:t>
            </a:r>
            <a:r>
              <a:rPr lang="hr-HR" sz="1500" dirty="0" smtClean="0"/>
              <a:t>'Punat‘.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500" dirty="0">
                <a:latin typeface="Arial" panose="020B0604020202020204" pitchFamily="34" charset="0"/>
                <a:ea typeface="Times New Roman" panose="02020603050405020304" pitchFamily="18" charset="0"/>
              </a:rPr>
              <a:t>Klaster 'naselje Punat' – tema: „središte kulturno-turističke i eno-gastronomske ponude Općine“. Riječ je uslužno potentnom prostoru koji je potrebno ambijentalno i sadržajno oživiti i osuvremeniti.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500" dirty="0">
                <a:latin typeface="Arial" panose="020B0604020202020204" pitchFamily="34" charset="0"/>
                <a:ea typeface="Times New Roman" panose="02020603050405020304" pitchFamily="18" charset="0"/>
              </a:rPr>
              <a:t>Klaster 'Konobe'/'Škrila' – tema: „obiteljski odmor i aktivnosti u prirodi“. Riječ je o prostoru između dva općinska naselja koji karakterizira odsutstvo stalnog stanovanja, maksimalno očuvana priroda, brojne uvale i plaže, a djelomično i 'mjesečev pejsaž‘.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500" dirty="0">
                <a:latin typeface="Arial" panose="020B0604020202020204" pitchFamily="34" charset="0"/>
                <a:ea typeface="Times New Roman" panose="02020603050405020304" pitchFamily="18" charset="0"/>
              </a:rPr>
              <a:t>Klaster 'naselje Stara Baška‘ – tema: „obiteljsko opuštanje i psihofizičku rekuperaciju daleko od uobičajene ljetne vreve“. Riječ je o prostoru idealnom za gradnju manjih, obiteljskih hotela i/ili bed &amp; breakfast pansiona tradicijskog graditeljskog izričaja.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500" dirty="0">
                <a:latin typeface="Arial" panose="020B0604020202020204" pitchFamily="34" charset="0"/>
                <a:ea typeface="Times New Roman" panose="02020603050405020304" pitchFamily="18" charset="0"/>
              </a:rPr>
              <a:t>Klaster 'poljoprivredno zaleđe' – tema: „agro i/ili ekoturizam“. Riječ je o prostoru koji valja gospodarski i turistički aktivirati kroz razvoj/revitalizaciju tradicionalne mediteranske, za otok Krk karakteristične poljoprivrede. </a:t>
            </a:r>
          </a:p>
        </p:txBody>
      </p:sp>
      <p:pic>
        <p:nvPicPr>
          <p:cNvPr id="5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4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Odrednice razvoja pojedinih klastera</a:t>
            </a:r>
            <a:endParaRPr lang="hr-HR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0229485"/>
              </p:ext>
            </p:extLst>
          </p:nvPr>
        </p:nvGraphicFramePr>
        <p:xfrm>
          <a:off x="244800" y="1397001"/>
          <a:ext cx="8640000" cy="471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940"/>
                <a:gridCol w="6653060"/>
              </a:tblGrid>
              <a:tr h="760986">
                <a:tc>
                  <a:txBody>
                    <a:bodyPr/>
                    <a:lstStyle/>
                    <a:p>
                      <a:r>
                        <a:rPr lang="hr-HR" sz="1800" b="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Klaster 'Kanajt – Marina 'Punat'</a:t>
                      </a:r>
                      <a:endParaRPr lang="hr-H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Brodogradilište valja dugoročno usmjeravati prema izgradnji</a:t>
                      </a:r>
                      <a:r>
                        <a:rPr lang="hr-HR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plovila za sport i rekreaciju kao i njihovom servisu.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Nova</a:t>
                      </a:r>
                      <a:r>
                        <a:rPr lang="hr-HR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razvojna orijentacija </a:t>
                      </a: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otvorit će tržišni prostor za razvoj različitih obrta/poduzeća povezanih s pružanjem različitih kooperantskih usluga u sferi potrebne brodske opreme i/ili mobilijara. 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Još neizgrađeni dio turističke zone 'Kanajt' valja iskoristiti za izgradnju novih hotelskih objekata (i/ili vila) namijenjenih ne samo današnjim i budućim korisnicima nautičkih usluga marine, već i svim ljubiteljima 'ugodnog života, luksuza i/ili samonagrađivanja'.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786119">
                <a:tc>
                  <a:txBody>
                    <a:bodyPr/>
                    <a:lstStyle/>
                    <a:p>
                      <a:r>
                        <a:rPr lang="hr-HR" sz="1800" b="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Klaster 'naselje Punat'</a:t>
                      </a:r>
                      <a:endParaRPr lang="hr-H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Naselje</a:t>
                      </a:r>
                      <a:r>
                        <a:rPr lang="hr-HR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valja </a:t>
                      </a: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profilirati u samostojeći 'turistički proizvod' kroz dodatno isticanje svih njegovih, još uvijek djelomično prikrivenih, prostorno-ugođajnih atributa (graditeljski izričaj stambenog fonda, hortikulturno uređivanje okućnica i/ili uljepšavanje 'dvorova', tematiziranje postojećih i budućih objekata hrane i pića, uređenje i/ili komunalno opremanje javnih trgova i/ili pjaceta, raspoloživost većeg broja malih specijaliziranih trgovina, uslužnih obrta i/ili servisa, uspostava/izgradnja sadržaja kulturno-zabavnog života).</a:t>
                      </a:r>
                    </a:p>
                    <a:p>
                      <a:pPr marL="285750" lvl="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Unapređenje ambijentalnosti naselja Punat  podrazumijeva i: </a:t>
                      </a:r>
                    </a:p>
                    <a:p>
                      <a:pPr marL="742950" lvl="1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osuvremenjivanje postojeće javne luke novim komunalnim i komercijalnim vezovima, </a:t>
                      </a:r>
                    </a:p>
                    <a:p>
                      <a:pPr marL="742950" lvl="1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rješavanje problematike prometa, osobito prometa u mirovanju, </a:t>
                      </a:r>
                    </a:p>
                    <a:p>
                      <a:pPr marL="742950" lvl="1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kao i uređenje obalne promenade na cijelom potezu od brodogradilišta do kampa 'Pila'.</a:t>
                      </a:r>
                    </a:p>
                    <a:p>
                      <a:pPr marL="285750" lvl="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Povećanje </a:t>
                      </a: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(turističke) atraktivnosti naselja Punat znatnim je dijelom povezano i sa potrebom uređenja i kvalitativnog unapređenja interijera i eksterijera hotela 'Park' i njegove depandanse, a dijelom i kampa 'Pila'. </a:t>
                      </a:r>
                      <a:endParaRPr lang="hr-HR" sz="1400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4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Odrednice razvoja pojedinih </a:t>
            </a:r>
            <a:r>
              <a:rPr lang="hr-HR" b="1" dirty="0" smtClean="0"/>
              <a:t>klastera (nastavak)</a:t>
            </a:r>
            <a:endParaRPr lang="hr-H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060940"/>
              </p:ext>
            </p:extLst>
          </p:nvPr>
        </p:nvGraphicFramePr>
        <p:xfrm>
          <a:off x="431539" y="1412776"/>
          <a:ext cx="8452935" cy="479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921"/>
                <a:gridCol w="6509014"/>
              </a:tblGrid>
              <a:tr h="1712579">
                <a:tc>
                  <a:txBody>
                    <a:bodyPr/>
                    <a:lstStyle/>
                    <a:p>
                      <a:r>
                        <a:rPr lang="hr-HR" sz="1800" b="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Klaster 'Konobe/Škrila'</a:t>
                      </a:r>
                      <a:endParaRPr lang="hr-H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Neizgrađeni dio turističke zone 'Konobe' treba profilirati kao novo kamp naselje vrhunske kvalitete.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Neizgrađeni dio turističke zone 'Škrila' treba opremiti adekvatnim trgovačkim kapacitetima kao i cijelim nizom danas nedostajućih zabavnih i športsko rekreacijskih sadržaja namijenjenim različitim dobnim skupinama. 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 području 'mjesečevog pejzaža‘ valja komunalno opremiti male prirodne plaže, omogućiti im (pješački) pristup te osigurati parkirališni prostor/ugibališta za dnevne posjetitelje.</a:t>
                      </a:r>
                      <a:endParaRPr lang="hr-HR" sz="14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751858">
                <a:tc>
                  <a:txBody>
                    <a:bodyPr/>
                    <a:lstStyle/>
                    <a:p>
                      <a:r>
                        <a:rPr lang="hr-HR" sz="1800" b="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Klaster 'naselje Stara Baška'</a:t>
                      </a:r>
                      <a:endParaRPr lang="hr-H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Razvoj </a:t>
                      </a:r>
                      <a:r>
                        <a:rPr lang="hr-HR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klastera</a:t>
                      </a: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valja temeljiti na malim smještajnim kapacitetima obiteljskog tipa, (apartmani povezani u difuzni/integralni hotel, obiteljski pansioni i/ili (mini)hoteli).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Valja uspostaviti niz nedostajućih uslužnih sadržaja u funkciji povećanja zadovoljstva boravkom 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Valja poštivati tradicijske graditeljske odrednice.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Dinamiku razvoja klastera valjalo bi uskladiti s procjenom nosivog kapaciteta koji postojeća infrastruktura može maksimalno servisirati.</a:t>
                      </a:r>
                      <a:endParaRPr lang="hr-HR" sz="14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32205">
                <a:tc>
                  <a:txBody>
                    <a:bodyPr/>
                    <a:lstStyle/>
                    <a:p>
                      <a:r>
                        <a:rPr lang="hr-HR" sz="1800" b="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Klaster 'poljoprivredno zaleđe</a:t>
                      </a:r>
                      <a:endParaRPr lang="hr-H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Cijeli ovaj prostor valja trajno zaštiti od izgradnje bilo kakvih većih gospodarskih pogona.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Poticati uzgoj vinove loze i maslina, voća, povrća i mediteranskog (ljekovitog) bilja.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Dio </a:t>
                      </a:r>
                      <a:r>
                        <a:rPr lang="hr-HR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klastera</a:t>
                      </a: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koristiti kao prirodni pašnjak za napasanje kako ovaca i koza, tako i pčela. 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Razvoj klastera podrazumijeva i uspostavu OPG-a, ali i s njima povezanih manjih postrojenja za preradu poljoprivrednih proizvoda (uljare, sirane, sušare i sl.).</a:t>
                      </a:r>
                      <a:endParaRPr lang="hr-HR" sz="14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30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-133807" y="638611"/>
            <a:ext cx="9329084" cy="621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91580" y="5608896"/>
            <a:ext cx="7740860" cy="464743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hr-H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HVALA NA PAŽNJI!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hr-H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www.iztzg.hr</a:t>
            </a:r>
          </a:p>
        </p:txBody>
      </p:sp>
    </p:spTree>
    <p:extLst>
      <p:ext uri="{BB962C8B-B14F-4D97-AF65-F5344CB8AC3E}">
        <p14:creationId xmlns:p14="http://schemas.microsoft.com/office/powerpoint/2010/main" xmlns="" val="39188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5235" y="1646448"/>
            <a:ext cx="3885372" cy="374974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SWOT</a:t>
            </a:r>
          </a:p>
          <a:p>
            <a:r>
              <a:rPr lang="hr-HR" dirty="0" smtClean="0"/>
              <a:t>Strateške prednosti i nedostaci</a:t>
            </a:r>
          </a:p>
          <a:p>
            <a:r>
              <a:rPr lang="hr-HR" dirty="0" smtClean="0"/>
              <a:t>Mogući scenariji razvoja</a:t>
            </a:r>
          </a:p>
          <a:p>
            <a:r>
              <a:rPr lang="hr-HR" dirty="0" smtClean="0"/>
              <a:t>Značajke poželjnog razvojnog scenarija</a:t>
            </a:r>
          </a:p>
          <a:p>
            <a:r>
              <a:rPr lang="hr-HR" dirty="0" smtClean="0"/>
              <a:t>Razvojna načela</a:t>
            </a:r>
          </a:p>
          <a:p>
            <a:r>
              <a:rPr lang="hr-HR" dirty="0" smtClean="0"/>
              <a:t>Vizija razvoja</a:t>
            </a:r>
          </a:p>
          <a:p>
            <a:r>
              <a:rPr lang="hr-HR" dirty="0" smtClean="0"/>
              <a:t>Koncepcija razvoja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224" y="981774"/>
            <a:ext cx="8646287" cy="338328"/>
          </a:xfrm>
        </p:spPr>
        <p:txBody>
          <a:bodyPr/>
          <a:lstStyle/>
          <a:p>
            <a:r>
              <a:rPr lang="hr-HR" b="1" dirty="0" smtClean="0"/>
              <a:t>Sadržaj</a:t>
            </a:r>
            <a:endParaRPr lang="en-US" b="1" dirty="0"/>
          </a:p>
        </p:txBody>
      </p:sp>
      <p:pic>
        <p:nvPicPr>
          <p:cNvPr id="5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087834" y="331392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4028" y="2472544"/>
            <a:ext cx="3474738" cy="277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06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5452" name="think-cell Slide" r:id="rId4" imgW="360" imgH="360" progId="">
              <p:embed/>
            </p:oleObj>
          </a:graphicData>
        </a:graphic>
      </p:graphicFrame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38653" y="845419"/>
            <a:ext cx="8640000" cy="332399"/>
          </a:xfrm>
        </p:spPr>
        <p:txBody>
          <a:bodyPr/>
          <a:lstStyle/>
          <a:p>
            <a:r>
              <a:rPr lang="hr-HR" b="1" dirty="0" smtClean="0"/>
              <a:t>Struktura projekta</a:t>
            </a:r>
            <a:endParaRPr lang="en-US" b="1" dirty="0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gray">
          <a:xfrm>
            <a:off x="3491879" y="4562077"/>
            <a:ext cx="2411486" cy="7386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ADABA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Ctr="0">
            <a:sp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hr-HR" sz="1200" dirty="0" smtClean="0"/>
              <a:t>Plan </a:t>
            </a:r>
            <a:r>
              <a:rPr lang="hr-HR" sz="1200" dirty="0" err="1" smtClean="0"/>
              <a:t>tržiše</a:t>
            </a:r>
            <a:r>
              <a:rPr lang="hr-HR" sz="1200" dirty="0" smtClean="0"/>
              <a:t> ekspanzije i unapređenje konkurentske sposobnosti ACI sustava kroz izgradnju novih marina</a:t>
            </a:r>
            <a:endParaRPr lang="vi-VN" sz="1200" dirty="0"/>
          </a:p>
        </p:txBody>
      </p:sp>
      <p:pic>
        <p:nvPicPr>
          <p:cNvPr id="31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087834" y="331392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1782334"/>
              </p:ext>
            </p:extLst>
          </p:nvPr>
        </p:nvGraphicFramePr>
        <p:xfrm>
          <a:off x="2339752" y="1304764"/>
          <a:ext cx="4381830" cy="5373157"/>
        </p:xfrm>
        <a:graphic>
          <a:graphicData uri="http://schemas.openxmlformats.org/presentationml/2006/ole">
            <p:oleObj spid="_x0000_s225453" name="Worksheet" r:id="rId6" imgW="5010156" imgH="6143557" progId="Excel.Sheet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244413" y="2826694"/>
            <a:ext cx="4572508" cy="2186482"/>
          </a:xfrm>
          <a:prstGeom prst="rect">
            <a:avLst/>
          </a:prstGeom>
          <a:noFill/>
          <a:ln w="41275" cap="flat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hr-HR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9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07323" y="3736243"/>
            <a:ext cx="4115817" cy="2197521"/>
          </a:xfrm>
          <a:prstGeom prst="rect">
            <a:avLst/>
          </a:prstGeom>
          <a:solidFill>
            <a:srgbClr val="B95E03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315503" y="1268760"/>
            <a:ext cx="4115817" cy="2412000"/>
          </a:xfrm>
          <a:prstGeom prst="rect">
            <a:avLst/>
          </a:prstGeom>
          <a:solidFill>
            <a:srgbClr val="24480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535996" y="1268760"/>
            <a:ext cx="4470973" cy="23737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532029" y="3735838"/>
            <a:ext cx="4474940" cy="21975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31839" y="1232756"/>
            <a:ext cx="14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SNAGE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39" y="3758795"/>
            <a:ext cx="14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PRILIKE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4824784" y="1249289"/>
            <a:ext cx="14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/>
              <a:t>SLABOSTI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73429" y="3772154"/>
            <a:ext cx="14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>
                <a:solidFill>
                  <a:schemeClr val="bg1"/>
                </a:solidFill>
              </a:rPr>
              <a:t>PRIJETNJE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03664" y="3200795"/>
            <a:ext cx="1116000" cy="111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b="1" dirty="0" smtClean="0">
                <a:solidFill>
                  <a:srgbClr val="8E001B"/>
                </a:solidFill>
              </a:rPr>
              <a:t>STRATEŠKI OKVIR</a:t>
            </a:r>
            <a:endParaRPr lang="hr-HR" sz="1000" b="1" dirty="0">
              <a:solidFill>
                <a:srgbClr val="8E00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402" y="1525354"/>
            <a:ext cx="356189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Međunarodna prepoznatljivost Marine Punat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Tradicija turističkog privređivanja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Očuvanost prostora/krajolika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Raspoloživost razvojnog prostora</a:t>
            </a:r>
            <a:endParaRPr lang="hr-HR" sz="1400" dirty="0">
              <a:solidFill>
                <a:schemeClr val="bg1"/>
              </a:solidFill>
            </a:endParaRP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Poljoprivredna tradicija – laka dostupnost kvalitetne hrane iz okruženja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Prometna povezanost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877" y="4079213"/>
            <a:ext cx="344203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Povoljna kretanja na strani turističke potražnje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Pojačan interes države za razvoj komunalne infrastrukture 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Pojačan interes države za</a:t>
            </a:r>
            <a:r>
              <a:rPr lang="hr-HR" sz="1400" dirty="0" smtClean="0"/>
              <a:t> razvoj otoka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Raspoloživost EU fondova 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Rast interesa za ulaganje u turizam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Turistički potentno okruženje</a:t>
            </a:r>
            <a:endParaRPr lang="hr-H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3144" y="1484784"/>
            <a:ext cx="3915879" cy="200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Manjkava valorizacija resursne osnove</a:t>
            </a:r>
          </a:p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Zapuštenost poljoprivrede</a:t>
            </a:r>
          </a:p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Stagnacija brodogradnje</a:t>
            </a:r>
          </a:p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Visoka </a:t>
            </a:r>
            <a:r>
              <a:rPr lang="hr-HR" sz="1400" dirty="0" err="1" smtClean="0"/>
              <a:t>sezonalnost</a:t>
            </a:r>
            <a:r>
              <a:rPr lang="hr-HR" sz="1400" dirty="0" smtClean="0"/>
              <a:t> turističke potražnje</a:t>
            </a:r>
          </a:p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Nedostatno upravljanja kvalitetom turizma</a:t>
            </a:r>
          </a:p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Zastarjela hotelska ponuda</a:t>
            </a:r>
          </a:p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Nedostatak kvalitetnih investicijskih projekata</a:t>
            </a:r>
          </a:p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Nedostatak složenih turističkih proizvoda</a:t>
            </a:r>
          </a:p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Sustav odvodnje i vodoopskrbe</a:t>
            </a:r>
          </a:p>
          <a:p>
            <a:pPr marL="108000" indent="-108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Nedostatak menadžerskog kadra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0669" y="4079213"/>
            <a:ext cx="371379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Prevelika ovisnost gospodarstva o ekonomskoj snazi Marine ‘Punat’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Prevelik promet Puntarskom dragom (nesreće, ekološke havarije)</a:t>
            </a:r>
          </a:p>
          <a:p>
            <a:pPr marL="108000" indent="-10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Degradacija prostora uslijed pritiska kapitala</a:t>
            </a:r>
            <a:endParaRPr lang="hr-HR" sz="1400" dirty="0">
              <a:solidFill>
                <a:schemeClr val="bg1"/>
              </a:solidFill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3479664" y="2859806"/>
            <a:ext cx="1764000" cy="1764000"/>
            <a:chOff x="3165475" y="1136650"/>
            <a:chExt cx="2727325" cy="2727326"/>
          </a:xfrm>
          <a:solidFill>
            <a:srgbClr val="00133A"/>
          </a:solidFill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3165475" y="2239963"/>
              <a:ext cx="1265238" cy="1428750"/>
            </a:xfrm>
            <a:custGeom>
              <a:avLst/>
              <a:gdLst>
                <a:gd name="T0" fmla="*/ 797 w 149"/>
                <a:gd name="T1" fmla="*/ 600 h 168"/>
                <a:gd name="T2" fmla="*/ 417 w 149"/>
                <a:gd name="T3" fmla="*/ 161 h 168"/>
                <a:gd name="T4" fmla="*/ 535 w 149"/>
                <a:gd name="T5" fmla="*/ 161 h 168"/>
                <a:gd name="T6" fmla="*/ 278 w 149"/>
                <a:gd name="T7" fmla="*/ 0 h 168"/>
                <a:gd name="T8" fmla="*/ 0 w 149"/>
                <a:gd name="T9" fmla="*/ 161 h 168"/>
                <a:gd name="T10" fmla="*/ 118 w 149"/>
                <a:gd name="T11" fmla="*/ 161 h 168"/>
                <a:gd name="T12" fmla="*/ 792 w 149"/>
                <a:gd name="T13" fmla="*/ 900 h 168"/>
                <a:gd name="T14" fmla="*/ 695 w 149"/>
                <a:gd name="T15" fmla="*/ 734 h 168"/>
                <a:gd name="T16" fmla="*/ 797 w 149"/>
                <a:gd name="T17" fmla="*/ 600 h 1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168"/>
                <a:gd name="T29" fmla="*/ 149 w 149"/>
                <a:gd name="T30" fmla="*/ 168 h 1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168">
                  <a:moveTo>
                    <a:pt x="149" y="112"/>
                  </a:moveTo>
                  <a:cubicBezTo>
                    <a:pt x="105" y="104"/>
                    <a:pt x="80" y="71"/>
                    <a:pt x="78" y="30"/>
                  </a:cubicBezTo>
                  <a:lnTo>
                    <a:pt x="100" y="30"/>
                  </a:lnTo>
                  <a:lnTo>
                    <a:pt x="52" y="0"/>
                  </a:lnTo>
                  <a:lnTo>
                    <a:pt x="0" y="30"/>
                  </a:lnTo>
                  <a:lnTo>
                    <a:pt x="22" y="30"/>
                  </a:lnTo>
                  <a:cubicBezTo>
                    <a:pt x="25" y="98"/>
                    <a:pt x="68" y="159"/>
                    <a:pt x="148" y="168"/>
                  </a:cubicBezTo>
                  <a:lnTo>
                    <a:pt x="130" y="137"/>
                  </a:lnTo>
                  <a:lnTo>
                    <a:pt x="149" y="112"/>
                  </a:lnTo>
                </a:path>
              </a:pathLst>
            </a:custGeom>
            <a:grpFill/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823913" eaLnBrk="0" hangingPunct="0">
                <a:lnSpc>
                  <a:spcPct val="90000"/>
                </a:lnSpc>
                <a:defRPr/>
              </a:pPr>
              <a:endParaRPr lang="hr-HR" sz="1100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4260850" y="2614613"/>
              <a:ext cx="1436688" cy="1249363"/>
            </a:xfrm>
            <a:custGeom>
              <a:avLst/>
              <a:gdLst>
                <a:gd name="T0" fmla="*/ 605 w 169"/>
                <a:gd name="T1" fmla="*/ 0 h 147"/>
                <a:gd name="T2" fmla="*/ 155 w 169"/>
                <a:gd name="T3" fmla="*/ 369 h 147"/>
                <a:gd name="T4" fmla="*/ 155 w 169"/>
                <a:gd name="T5" fmla="*/ 246 h 147"/>
                <a:gd name="T6" fmla="*/ 0 w 169"/>
                <a:gd name="T7" fmla="*/ 498 h 147"/>
                <a:gd name="T8" fmla="*/ 155 w 169"/>
                <a:gd name="T9" fmla="*/ 787 h 147"/>
                <a:gd name="T10" fmla="*/ 155 w 169"/>
                <a:gd name="T11" fmla="*/ 669 h 147"/>
                <a:gd name="T12" fmla="*/ 905 w 169"/>
                <a:gd name="T13" fmla="*/ 5 h 147"/>
                <a:gd name="T14" fmla="*/ 766 w 169"/>
                <a:gd name="T15" fmla="*/ 91 h 147"/>
                <a:gd name="T16" fmla="*/ 605 w 169"/>
                <a:gd name="T17" fmla="*/ 0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147"/>
                <a:gd name="T29" fmla="*/ 169 w 169"/>
                <a:gd name="T30" fmla="*/ 147 h 1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147">
                  <a:moveTo>
                    <a:pt x="113" y="0"/>
                  </a:moveTo>
                  <a:cubicBezTo>
                    <a:pt x="104" y="48"/>
                    <a:pt x="65" y="68"/>
                    <a:pt x="29" y="69"/>
                  </a:cubicBezTo>
                  <a:lnTo>
                    <a:pt x="29" y="46"/>
                  </a:lnTo>
                  <a:lnTo>
                    <a:pt x="0" y="93"/>
                  </a:lnTo>
                  <a:lnTo>
                    <a:pt x="29" y="147"/>
                  </a:lnTo>
                  <a:lnTo>
                    <a:pt x="29" y="125"/>
                  </a:lnTo>
                  <a:cubicBezTo>
                    <a:pt x="100" y="125"/>
                    <a:pt x="161" y="74"/>
                    <a:pt x="169" y="1"/>
                  </a:cubicBezTo>
                  <a:lnTo>
                    <a:pt x="143" y="17"/>
                  </a:lnTo>
                  <a:lnTo>
                    <a:pt x="113" y="0"/>
                  </a:lnTo>
                </a:path>
              </a:pathLst>
            </a:custGeom>
            <a:grpFill/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823913" eaLnBrk="0" hangingPunct="0">
                <a:lnSpc>
                  <a:spcPct val="90000"/>
                </a:lnSpc>
                <a:defRPr/>
              </a:pPr>
              <a:endParaRPr lang="hr-HR" sz="110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4635500" y="1323975"/>
              <a:ext cx="1257300" cy="1436689"/>
            </a:xfrm>
            <a:custGeom>
              <a:avLst/>
              <a:gdLst>
                <a:gd name="T0" fmla="*/ 0 w 148"/>
                <a:gd name="T1" fmla="*/ 305 h 169"/>
                <a:gd name="T2" fmla="*/ 375 w 148"/>
                <a:gd name="T3" fmla="*/ 750 h 169"/>
                <a:gd name="T4" fmla="*/ 252 w 148"/>
                <a:gd name="T5" fmla="*/ 750 h 169"/>
                <a:gd name="T6" fmla="*/ 524 w 148"/>
                <a:gd name="T7" fmla="*/ 905 h 169"/>
                <a:gd name="T8" fmla="*/ 792 w 148"/>
                <a:gd name="T9" fmla="*/ 750 h 169"/>
                <a:gd name="T10" fmla="*/ 674 w 148"/>
                <a:gd name="T11" fmla="*/ 750 h 169"/>
                <a:gd name="T12" fmla="*/ 0 w 148"/>
                <a:gd name="T13" fmla="*/ 0 h 169"/>
                <a:gd name="T14" fmla="*/ 96 w 148"/>
                <a:gd name="T15" fmla="*/ 161 h 169"/>
                <a:gd name="T16" fmla="*/ 0 w 148"/>
                <a:gd name="T17" fmla="*/ 305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69"/>
                <a:gd name="T29" fmla="*/ 148 w 148"/>
                <a:gd name="T30" fmla="*/ 169 h 1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69">
                  <a:moveTo>
                    <a:pt x="0" y="57"/>
                  </a:moveTo>
                  <a:cubicBezTo>
                    <a:pt x="41" y="63"/>
                    <a:pt x="73" y="101"/>
                    <a:pt x="70" y="140"/>
                  </a:cubicBezTo>
                  <a:lnTo>
                    <a:pt x="47" y="140"/>
                  </a:lnTo>
                  <a:lnTo>
                    <a:pt x="98" y="169"/>
                  </a:lnTo>
                  <a:lnTo>
                    <a:pt x="148" y="140"/>
                  </a:lnTo>
                  <a:lnTo>
                    <a:pt x="126" y="140"/>
                  </a:lnTo>
                  <a:cubicBezTo>
                    <a:pt x="124" y="67"/>
                    <a:pt x="75" y="8"/>
                    <a:pt x="0" y="0"/>
                  </a:cubicBezTo>
                  <a:lnTo>
                    <a:pt x="18" y="30"/>
                  </a:lnTo>
                  <a:lnTo>
                    <a:pt x="0" y="57"/>
                  </a:lnTo>
                </a:path>
              </a:pathLst>
            </a:custGeom>
            <a:grpFill/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823913" eaLnBrk="0" hangingPunct="0">
                <a:lnSpc>
                  <a:spcPct val="90000"/>
                </a:lnSpc>
                <a:defRPr/>
              </a:pPr>
              <a:endParaRPr lang="hr-HR" sz="1100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3360738" y="1136650"/>
              <a:ext cx="1520825" cy="1250950"/>
            </a:xfrm>
            <a:custGeom>
              <a:avLst/>
              <a:gdLst>
                <a:gd name="T0" fmla="*/ 302 w 942"/>
                <a:gd name="T1" fmla="*/ 786 h 775"/>
                <a:gd name="T2" fmla="*/ 771 w 942"/>
                <a:gd name="T3" fmla="*/ 418 h 775"/>
                <a:gd name="T4" fmla="*/ 771 w 942"/>
                <a:gd name="T5" fmla="*/ 535 h 775"/>
                <a:gd name="T6" fmla="*/ 958 w 942"/>
                <a:gd name="T7" fmla="*/ 279 h 775"/>
                <a:gd name="T8" fmla="*/ 771 w 942"/>
                <a:gd name="T9" fmla="*/ 0 h 775"/>
                <a:gd name="T10" fmla="*/ 771 w 942"/>
                <a:gd name="T11" fmla="*/ 118 h 775"/>
                <a:gd name="T12" fmla="*/ 0 w 942"/>
                <a:gd name="T13" fmla="*/ 786 h 775"/>
                <a:gd name="T14" fmla="*/ 156 w 942"/>
                <a:gd name="T15" fmla="*/ 695 h 775"/>
                <a:gd name="T16" fmla="*/ 302 w 942"/>
                <a:gd name="T17" fmla="*/ 788 h 7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775"/>
                <a:gd name="T29" fmla="*/ 942 w 942"/>
                <a:gd name="T30" fmla="*/ 775 h 7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775">
                  <a:moveTo>
                    <a:pt x="297" y="773"/>
                  </a:moveTo>
                  <a:cubicBezTo>
                    <a:pt x="339" y="552"/>
                    <a:pt x="500" y="400"/>
                    <a:pt x="758" y="411"/>
                  </a:cubicBezTo>
                  <a:lnTo>
                    <a:pt x="758" y="526"/>
                  </a:lnTo>
                  <a:lnTo>
                    <a:pt x="942" y="274"/>
                  </a:lnTo>
                  <a:lnTo>
                    <a:pt x="758" y="0"/>
                  </a:lnTo>
                  <a:lnTo>
                    <a:pt x="758" y="116"/>
                  </a:lnTo>
                  <a:cubicBezTo>
                    <a:pt x="358" y="105"/>
                    <a:pt x="42" y="378"/>
                    <a:pt x="0" y="773"/>
                  </a:cubicBezTo>
                  <a:cubicBezTo>
                    <a:pt x="76" y="728"/>
                    <a:pt x="153" y="684"/>
                    <a:pt x="153" y="684"/>
                  </a:cubicBezTo>
                  <a:lnTo>
                    <a:pt x="297" y="775"/>
                  </a:lnTo>
                </a:path>
              </a:pathLst>
            </a:custGeom>
            <a:grpFill/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823913" eaLnBrk="0" hangingPunct="0">
                <a:lnSpc>
                  <a:spcPct val="90000"/>
                </a:lnSpc>
                <a:defRPr/>
              </a:pPr>
              <a:endParaRPr lang="hr-HR" sz="1100"/>
            </a:p>
          </p:txBody>
        </p:sp>
      </p:grp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244800" y="638472"/>
            <a:ext cx="8640000" cy="332399"/>
          </a:xfrm>
        </p:spPr>
        <p:txBody>
          <a:bodyPr/>
          <a:lstStyle/>
          <a:p>
            <a:r>
              <a:rPr lang="hr-HR" b="1" dirty="0" smtClean="0"/>
              <a:t>SWOT analiza</a:t>
            </a:r>
            <a:endParaRPr lang="hr-HR" b="1" dirty="0"/>
          </a:p>
        </p:txBody>
      </p:sp>
      <p:pic>
        <p:nvPicPr>
          <p:cNvPr id="46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087834" y="331392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8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4" y="799875"/>
            <a:ext cx="8640000" cy="332399"/>
          </a:xfrm>
        </p:spPr>
        <p:txBody>
          <a:bodyPr/>
          <a:lstStyle/>
          <a:p>
            <a:r>
              <a:rPr lang="hr-HR" b="1" dirty="0" smtClean="0"/>
              <a:t>Strateške prednosti i strateški nedostaci</a:t>
            </a:r>
            <a:endParaRPr lang="hr-HR" b="1" dirty="0"/>
          </a:p>
        </p:txBody>
      </p:sp>
      <p:sp>
        <p:nvSpPr>
          <p:cNvPr id="8" name="Rectangle 7"/>
          <p:cNvSpPr/>
          <p:nvPr/>
        </p:nvSpPr>
        <p:spPr>
          <a:xfrm>
            <a:off x="431540" y="1412776"/>
            <a:ext cx="3924436" cy="4932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STRATEŠKE PREDNOSTI:</a:t>
            </a:r>
            <a:endParaRPr lang="hr-H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Ekološka očuvanost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Raspoloživost razvojnog prostora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Prirodne uvale i prekrasne plaže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Blizina emitivnih tržišta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Laka dostupnost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Međunarodna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prepoznatljivost i kvaliteta nautičke ponude marine Punat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Tradicija drvene 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brodogradnje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Tradicija turističkog privređivanja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1230" y="1412776"/>
            <a:ext cx="3934881" cy="4932548"/>
          </a:xfrm>
          <a:prstGeom prst="rect">
            <a:avLst/>
          </a:prstGeom>
          <a:solidFill>
            <a:srgbClr val="00133A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hr-HR" b="1" dirty="0" smtClean="0">
                <a:latin typeface="Calibri" panose="020F0502020204030204" pitchFamily="34" charset="0"/>
                <a:cs typeface="Arial" pitchFamily="34" charset="0"/>
              </a:rPr>
              <a:t>STRATEŠKI NEDOSTACI: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Kanalizacija/vodoopskrba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Nedostatak ugibališta/parkirališta, biciklističkih staza; nesigurnost)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Opadanje važnosti industrije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Rastuća ovisnost o Marini Punat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Zapuštenost poljoprivrednih površina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Neiskorištavanje potencijala turizma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Nepovoljna struktura komercijalnog smještaja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Zastarjela ponuda kampova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Umorna hotelska ponuda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Niska iskorištenost kapaciteta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Arial" pitchFamily="34" charset="0"/>
              </a:rPr>
              <a:t>Izrazita </a:t>
            </a:r>
            <a:r>
              <a:rPr lang="hr-HR" dirty="0" err="1" smtClean="0">
                <a:latin typeface="Calibri" panose="020F0502020204030204" pitchFamily="34" charset="0"/>
                <a:cs typeface="Arial" pitchFamily="34" charset="0"/>
              </a:rPr>
              <a:t>sezonalnost</a:t>
            </a:r>
            <a:endParaRPr lang="hr-HR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cs typeface="Arial" pitchFamily="34" charset="0"/>
              </a:rPr>
              <a:t>Nedostupnost i neuređenost prirodnih plaža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hr-HR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hr-HR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hr-HR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087834" y="331392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Logika scenario analize</a:t>
            </a:r>
            <a:endParaRPr lang="hr-HR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2" t="4151" r="13194" b="4529"/>
          <a:stretch/>
        </p:blipFill>
        <p:spPr bwMode="auto">
          <a:xfrm>
            <a:off x="179512" y="1916832"/>
            <a:ext cx="4471216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37961" y="1768226"/>
            <a:ext cx="4132780" cy="314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Odrednice/ograničenja PPUO Punat;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Odrednice Strategije razvoja PGŽ;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Odrednice </a:t>
            </a: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strategije razvoja turizma RH do 2020. godine; 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Investicijska/poduzetnička </a:t>
            </a: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klima u zemlji;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Atraktivnost općine Punat za privlačenje investicija;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Efikasnost administrativnog aparata na lokalnoj, regionalnoj i nacionalnoj razini</a:t>
            </a:r>
            <a:r>
              <a:rPr lang="hr-H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Resursna osnova i struktura gospodarstva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Demografija (starosna i kvalifikacijska struktura stanovništva općine Punat)</a:t>
            </a:r>
            <a:endParaRPr lang="hr-H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Aspiracije lokalnih dionika i uključenost </a:t>
            </a: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različitih interesnih skupina na lokalnoj razini u donošenje ključnih razvojnih odluka, kao i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Stupanj kohezije domicilnog stanovništva i međusobno povjerenje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7495" y="1268760"/>
            <a:ext cx="3780420" cy="396044"/>
          </a:xfrm>
          <a:prstGeom prst="rect">
            <a:avLst/>
          </a:prstGeom>
          <a:solidFill>
            <a:srgbClr val="336600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Relevantni činitelji utjecaja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4141" y="5158675"/>
            <a:ext cx="3780420" cy="396044"/>
          </a:xfrm>
          <a:prstGeom prst="rect">
            <a:avLst/>
          </a:prstGeom>
          <a:solidFill>
            <a:srgbClr val="336600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Driving forces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6732240" y="4841279"/>
            <a:ext cx="324036" cy="268458"/>
          </a:xfrm>
          <a:prstGeom prst="downArrow">
            <a:avLst/>
          </a:prstGeom>
          <a:solidFill>
            <a:srgbClr val="336600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hr-HR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2998" y="5652596"/>
            <a:ext cx="413278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Gospodarsko okruženje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Društveni odnosi</a:t>
            </a:r>
            <a:endParaRPr lang="hr-H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1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r>
              <a:rPr lang="hr-HR" b="1" dirty="0" smtClean="0"/>
              <a:t>Mogući scenariji društveno-ekonomskog razvoja općine Punat</a:t>
            </a:r>
            <a:endParaRPr lang="hr-HR" b="1" dirty="0"/>
          </a:p>
        </p:txBody>
      </p:sp>
      <p:sp>
        <p:nvSpPr>
          <p:cNvPr id="4" name="Rectangle 3"/>
          <p:cNvSpPr/>
          <p:nvPr/>
        </p:nvSpPr>
        <p:spPr>
          <a:xfrm>
            <a:off x="5880014" y="1501770"/>
            <a:ext cx="253802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romanLcParenBoth"/>
            </a:pPr>
            <a:r>
              <a:rPr lang="hr-HR" sz="1200" b="1" dirty="0">
                <a:solidFill>
                  <a:srgbClr val="336600"/>
                </a:solidFill>
                <a:ea typeface="Times New Roman" panose="02020603050405020304" pitchFamily="18" charset="0"/>
              </a:rPr>
              <a:t>Općina Punat </a:t>
            </a:r>
            <a:r>
              <a:rPr lang="hr-HR" sz="1200" b="1" dirty="0" smtClean="0">
                <a:solidFill>
                  <a:srgbClr val="336600"/>
                </a:solidFill>
                <a:ea typeface="Times New Roman" panose="02020603050405020304" pitchFamily="18" charset="0"/>
              </a:rPr>
              <a:t>u pripremi za novi gospodarski uzlet </a:t>
            </a:r>
            <a:r>
              <a:rPr lang="hr-HR" sz="1200" dirty="0" smtClean="0">
                <a:solidFill>
                  <a:srgbClr val="336600"/>
                </a:solidFill>
                <a:ea typeface="Times New Roman" panose="02020603050405020304" pitchFamily="18" charset="0"/>
              </a:rPr>
              <a:t>– </a:t>
            </a:r>
            <a:r>
              <a:rPr lang="hr-HR" sz="1200" dirty="0">
                <a:solidFill>
                  <a:srgbClr val="336600"/>
                </a:solidFill>
                <a:ea typeface="Times New Roman" panose="02020603050405020304" pitchFamily="18" charset="0"/>
              </a:rPr>
              <a:t>riječ je o scenariju koji </a:t>
            </a:r>
            <a:r>
              <a:rPr lang="hr-HR" sz="1200" dirty="0" smtClean="0">
                <a:solidFill>
                  <a:srgbClr val="336600"/>
                </a:solidFill>
                <a:ea typeface="Times New Roman" panose="02020603050405020304" pitchFamily="18" charset="0"/>
              </a:rPr>
              <a:t>pokušava premostiti zamke </a:t>
            </a:r>
            <a:r>
              <a:rPr lang="hr-HR" sz="1200" dirty="0">
                <a:solidFill>
                  <a:srgbClr val="336600"/>
                </a:solidFill>
                <a:ea typeface="Times New Roman" panose="02020603050405020304" pitchFamily="18" charset="0"/>
              </a:rPr>
              <a:t>nepoticajnog gospodarskog okruženja.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romanLcParenBoth"/>
            </a:pPr>
            <a:r>
              <a:rPr lang="hr-HR" sz="1200" b="1" dirty="0">
                <a:ea typeface="Times New Roman" panose="02020603050405020304" pitchFamily="18" charset="0"/>
              </a:rPr>
              <a:t>Općina Punat po mjeri investitira </a:t>
            </a:r>
            <a:r>
              <a:rPr lang="hr-HR" sz="1200" dirty="0">
                <a:ea typeface="Times New Roman" panose="02020603050405020304" pitchFamily="18" charset="0"/>
              </a:rPr>
              <a:t>– riječ je o scenariju koji stavlja naglasak na gospodarski rast bez obzira na socijalne troškove i/ili negativne eksternalije 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romanLcParenBoth"/>
            </a:pPr>
            <a:r>
              <a:rPr lang="hr-HR" sz="1200" b="1" dirty="0">
                <a:ea typeface="Times New Roman" panose="02020603050405020304" pitchFamily="18" charset="0"/>
              </a:rPr>
              <a:t>Općina Punat po mjeri elite </a:t>
            </a:r>
            <a:r>
              <a:rPr lang="hr-HR" sz="1200" dirty="0">
                <a:ea typeface="Times New Roman" panose="02020603050405020304" pitchFamily="18" charset="0"/>
              </a:rPr>
              <a:t>– riječ je o scenariju u kojem se gospodarski rast odvija prema interesima </a:t>
            </a:r>
            <a:r>
              <a:rPr lang="hr-HR" sz="1200" dirty="0" smtClean="0">
                <a:ea typeface="Times New Roman" panose="02020603050405020304" pitchFamily="18" charset="0"/>
              </a:rPr>
              <a:t>povlaštenih skupina i/ili pojedinaca</a:t>
            </a:r>
            <a:r>
              <a:rPr lang="hr-HR" sz="1200" b="1" dirty="0" smtClean="0">
                <a:ea typeface="Times New Roman" panose="02020603050405020304" pitchFamily="18" charset="0"/>
              </a:rPr>
              <a:t> </a:t>
            </a:r>
            <a:endParaRPr lang="hr-HR" sz="1200" dirty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romanLcParenBoth"/>
            </a:pPr>
            <a:r>
              <a:rPr lang="hr-HR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Općina Punat u očekivanju 'boljeg sutra' </a:t>
            </a:r>
            <a:r>
              <a:rPr lang="hr-HR" sz="1200" dirty="0">
                <a:solidFill>
                  <a:srgbClr val="FF0000"/>
                </a:solidFill>
                <a:ea typeface="Times New Roman" panose="02020603050405020304" pitchFamily="18" charset="0"/>
              </a:rPr>
              <a:t>– riječ je o scenariju koji karakterizira očuvanje </a:t>
            </a:r>
            <a:r>
              <a:rPr lang="hr-HR" sz="1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postojećeg 'statusa </a:t>
            </a:r>
            <a:r>
              <a:rPr lang="hr-HR" sz="1200" dirty="0">
                <a:solidFill>
                  <a:srgbClr val="FF0000"/>
                </a:solidFill>
                <a:ea typeface="Times New Roman" panose="02020603050405020304" pitchFamily="18" charset="0"/>
              </a:rPr>
              <a:t>quo', nedostatak ambicija i </a:t>
            </a:r>
            <a:r>
              <a:rPr lang="hr-HR" sz="1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postupno </a:t>
            </a:r>
            <a:r>
              <a:rPr lang="hr-HR" sz="1200" dirty="0">
                <a:solidFill>
                  <a:srgbClr val="FF0000"/>
                </a:solidFill>
                <a:ea typeface="Times New Roman" panose="02020603050405020304" pitchFamily="18" charset="0"/>
              </a:rPr>
              <a:t>socio-ekonomsko nazadovanje u odnosu na druge JLS</a:t>
            </a:r>
            <a:r>
              <a:rPr lang="hr-HR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hr-HR" sz="1200" dirty="0">
                <a:solidFill>
                  <a:srgbClr val="FF0000"/>
                </a:solidFill>
                <a:ea typeface="Times New Roman" panose="02020603050405020304" pitchFamily="18" charset="0"/>
              </a:rPr>
              <a:t>u relevatnom konkurentskom krugu</a:t>
            </a:r>
            <a:endParaRPr lang="hr-HR" sz="12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131" y="1523886"/>
            <a:ext cx="5611883" cy="50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1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" y="584684"/>
            <a:ext cx="8640000" cy="664797"/>
          </a:xfrm>
        </p:spPr>
        <p:txBody>
          <a:bodyPr/>
          <a:lstStyle/>
          <a:p>
            <a:r>
              <a:rPr lang="hr-HR" b="1" dirty="0"/>
              <a:t>Poželjni razvojni scenarij: Općina Punat po mjeri svojih žitelja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540" y="1340768"/>
            <a:ext cx="3924436" cy="518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ODREDNICE</a:t>
            </a:r>
            <a:endParaRPr lang="hr-H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Međusobno 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povjerenje i uvažavanje predstavnika javnog i privatnog sektora,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Društvena 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kohezija i jasno definirani razvojni prioriteti,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Očuvanje 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kvalitete prostora, povijesnog nasljeđa, lokalnih običaja i kulture,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Visoka 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svijest o potrebi primjene najviših standarda zaštite okoliša (more i kopno),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Pojačanu 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orijentaciju na malo poduzetništvo i nove tehnologije kao i ubrzano poticanje njegovog razvoja,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Nespremnost 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za preveliko 'otvaranje vrata' interesima krupnog kapitala, osobito u sferi razvoja novih turističko-</a:t>
            </a:r>
            <a:r>
              <a:rPr lang="hr-HR" sz="1400" dirty="0" err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nekretninskih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r-HR" sz="1400" dirty="0" err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resort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projekata;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Ubrzano 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aktiviranje slabo iskorištenog, a raspoloživog poljoprivrednog prostora u zaleđu, kao i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Vidljiv </a:t>
            </a:r>
            <a:r>
              <a:rPr lang="hr-HR" sz="1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kontinuirani kvalitativni iskorak u društvenom standardu i kvaliteti života lokalne populacije. 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1230" y="1340768"/>
            <a:ext cx="3934881" cy="5184576"/>
          </a:xfrm>
          <a:prstGeom prst="rect">
            <a:avLst/>
          </a:prstGeom>
          <a:solidFill>
            <a:srgbClr val="00133A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hr-HR" b="1" smtClean="0">
                <a:latin typeface="Calibri" panose="020F0502020204030204" pitchFamily="34" charset="0"/>
                <a:cs typeface="Arial" pitchFamily="34" charset="0"/>
              </a:rPr>
              <a:t>IMPLIKACIJE</a:t>
            </a:r>
            <a:endParaRPr lang="hr-HR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Rigorozna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kontrola korištenja </a:t>
            </a: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prostora;</a:t>
            </a:r>
            <a:endParaRPr lang="hr-HR" sz="1400" dirty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Maksimalna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usmjerenost na EU razvojne </a:t>
            </a: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fondove/programe; </a:t>
            </a:r>
            <a:endParaRPr lang="hr-HR" sz="1400" dirty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Aktivirane poljoprivredne površine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u </a:t>
            </a: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zaleđu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Pojačana orijentacija prema OPG-ima i eko-turizmu; </a:t>
            </a:r>
            <a:endParaRPr lang="hr-HR" sz="1400" dirty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Proširuje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se i dodatno profilira postojeća aktivnost </a:t>
            </a: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brodogradilišta;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Uspostava 'nautičkog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tehnološkog parka';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Sve veći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broj manjih, tematiziranih </a:t>
            </a: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hotela;</a:t>
            </a:r>
            <a:endParaRPr lang="hr-HR" sz="1400" dirty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Uspostava difuznih/integralnih hotela;</a:t>
            </a:r>
            <a:endParaRPr lang="hr-HR" sz="1400" dirty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Znatno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je unapređena kvaliteta postojećeg hotelskog smještaja;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Unapređena kvaliteta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postojećih </a:t>
            </a: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kampova;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Novi sadržaji (inovativne kamp) ponude;</a:t>
            </a:r>
            <a:endParaRPr lang="hr-HR" sz="1400" dirty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Izgrađene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biciklističke staze, sustav šetnica te ugibališta i parkirališta na prikladnim mjestima;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Središte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naselja Punat postaje </a:t>
            </a: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prepoznato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po svojoj gastronomiji, ali i po </a:t>
            </a:r>
            <a:r>
              <a:rPr lang="hr-HR" sz="1400" dirty="0" smtClean="0">
                <a:latin typeface="Calibri" panose="020F0502020204030204" pitchFamily="34" charset="0"/>
                <a:cs typeface="Arial" pitchFamily="34" charset="0"/>
              </a:rPr>
              <a:t>kvaliteti </a:t>
            </a:r>
            <a:r>
              <a:rPr lang="hr-HR" sz="1400" dirty="0">
                <a:latin typeface="Calibri" panose="020F0502020204030204" pitchFamily="34" charset="0"/>
                <a:cs typeface="Arial" pitchFamily="34" charset="0"/>
              </a:rPr>
              <a:t>kulturnih, zabavnih i društvenih sadržaja.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hr-HR" sz="1100" dirty="0">
              <a:latin typeface="Calibri" panose="020F0502020204030204" pitchFamily="34" charset="0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hr-HR" sz="11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hr-HR" sz="11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hr-HR" sz="11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85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49" y="804672"/>
            <a:ext cx="8640000" cy="332399"/>
          </a:xfrm>
        </p:spPr>
        <p:txBody>
          <a:bodyPr/>
          <a:lstStyle/>
          <a:p>
            <a:r>
              <a:rPr lang="hr-HR" b="1" dirty="0" smtClean="0"/>
              <a:t>Načela poželjnog razvoja općine Punat</a:t>
            </a:r>
            <a:endParaRPr lang="hr-HR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499551"/>
              </p:ext>
            </p:extLst>
          </p:nvPr>
        </p:nvGraphicFramePr>
        <p:xfrm>
          <a:off x="503548" y="1397001"/>
          <a:ext cx="8136904" cy="487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4"/>
                <a:gridCol w="6660740"/>
              </a:tblGrid>
              <a:tr h="1817131">
                <a:tc>
                  <a:txBody>
                    <a:bodyPr/>
                    <a:lstStyle/>
                    <a:p>
                      <a:r>
                        <a:rPr lang="hr-HR" b="0" dirty="0" smtClean="0"/>
                        <a:t>Prostorno-ekološka održivost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dirty="0" smtClean="0">
                          <a:solidFill>
                            <a:srgbClr val="FF0000"/>
                          </a:solidFill>
                        </a:rPr>
                        <a:t>Odgovornost</a:t>
                      </a:r>
                      <a:r>
                        <a:rPr lang="hr-HR" sz="1400" b="0" dirty="0" smtClean="0"/>
                        <a:t> - primjena </a:t>
                      </a:r>
                      <a:r>
                        <a:rPr lang="hr-HR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okolišno odgovorne prakse ne samo u izgradnji i/ili opremanju građevinskih objekata, već i u dnevno-operativnom vođenju poslovnih procesa i obavljanju javno-komunalnih usluga</a:t>
                      </a:r>
                      <a:endParaRPr lang="hr-HR" sz="1400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Zaštita</a:t>
                      </a:r>
                      <a:r>
                        <a:rPr lang="hr-HR" sz="1400" b="0" dirty="0" smtClean="0"/>
                        <a:t> </a:t>
                      </a:r>
                      <a:r>
                        <a:rPr lang="hr-HR" sz="1400" b="0" baseline="0" dirty="0" smtClean="0"/>
                        <a:t>- </a:t>
                      </a:r>
                      <a:r>
                        <a:rPr lang="hr-HR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primjerena zaštita cjelokupnog prostora Općine, a osobito ključnih sastavnica materijalne resursne</a:t>
                      </a:r>
                      <a:r>
                        <a:rPr lang="hr-HR" sz="1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osnove</a:t>
                      </a:r>
                      <a:r>
                        <a:rPr lang="hr-HR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r-HR" sz="1400" b="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Nosivost</a:t>
                      </a:r>
                      <a:r>
                        <a:rPr lang="hr-HR" sz="1400" b="0" baseline="0" dirty="0" smtClean="0"/>
                        <a:t> - </a:t>
                      </a:r>
                      <a:r>
                        <a:rPr lang="hr-HR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usklađivanje intenziteta gospodarskog razvoja i raspoloživosti razvojnog prostora</a:t>
                      </a:r>
                      <a:endParaRPr lang="hr-HR" sz="1400" b="0" dirty="0"/>
                    </a:p>
                  </a:txBody>
                  <a:tcPr/>
                </a:tc>
              </a:tr>
              <a:tr h="1431904">
                <a:tc>
                  <a:txBody>
                    <a:bodyPr/>
                    <a:lstStyle/>
                    <a:p>
                      <a:r>
                        <a:rPr lang="hr-HR" b="0" dirty="0" smtClean="0"/>
                        <a:t>Društvena održivost</a:t>
                      </a:r>
                      <a:endParaRPr lang="hr-HR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Partnerstvo</a:t>
                      </a:r>
                      <a:r>
                        <a:rPr lang="hr-HR" sz="1400" dirty="0" smtClean="0"/>
                        <a:t> -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suradnja nositelja javne vlasti s privatnim sektorom, civilnim sektorom, različitim institucijama u sferi obrazovanja, kulture, prometa, zdravstva, sigurnosti </a:t>
                      </a:r>
                      <a:endParaRPr lang="hr-H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Planiranje</a:t>
                      </a:r>
                      <a:r>
                        <a:rPr lang="hr-HR" sz="1400" dirty="0" smtClean="0"/>
                        <a:t> -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definiranje razvojnih prioriteta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Očuvanje ‘duha mjesta’ </a:t>
                      </a:r>
                      <a:r>
                        <a:rPr lang="hr-HR" sz="1400" baseline="0" dirty="0" smtClean="0"/>
                        <a:t>– zaštita vlastitog identiteta i lokalne kulture života i rada</a:t>
                      </a:r>
                      <a:endParaRPr lang="hr-HR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27280">
                <a:tc>
                  <a:txBody>
                    <a:bodyPr/>
                    <a:lstStyle/>
                    <a:p>
                      <a:r>
                        <a:rPr lang="hr-HR" b="0" dirty="0" smtClean="0"/>
                        <a:t>Ekonomska</a:t>
                      </a:r>
                      <a:r>
                        <a:rPr lang="hr-HR" b="0" baseline="0" dirty="0" smtClean="0"/>
                        <a:t> održivost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Umrežavanje</a:t>
                      </a:r>
                      <a:r>
                        <a:rPr lang="hr-HR" sz="1400" dirty="0" smtClean="0"/>
                        <a:t> -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poticanje onih gospodarskih poduhvata koji svojim multiplikativnim učincima pokreću aktivnosti drugih subjekata </a:t>
                      </a:r>
                      <a:endParaRPr lang="hr-H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Diversifikacija gospodarske strukture </a:t>
                      </a:r>
                      <a:r>
                        <a:rPr lang="hr-HR" sz="1400" baseline="0" dirty="0" smtClean="0"/>
                        <a:t>-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smanjivanje današnje razine izloženosti gospodarstva Općine </a:t>
                      </a:r>
                      <a:endParaRPr lang="hr-HR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Koordinacija</a:t>
                      </a:r>
                      <a:r>
                        <a:rPr lang="hr-HR" sz="1400" baseline="0" dirty="0" smtClean="0"/>
                        <a:t> -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usklađivanje pojedinačnih interesa različitih dionika društveno-ekonomskog razvoja.</a:t>
                      </a:r>
                      <a:endParaRPr lang="hr-H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www.lijepanasasava.hr/media/photologue/photos/cache/Logo_inst.tur_2_big_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0" b="43368"/>
          <a:stretch/>
        </p:blipFill>
        <p:spPr bwMode="auto">
          <a:xfrm>
            <a:off x="7194540" y="315505"/>
            <a:ext cx="180368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5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29&quot;/&gt;&lt;CPresentation id=&quot;1&quot;&gt;&lt;m_precDefaultNumber/&gt;&lt;m_precDefaultPercent/&gt;&lt;m_precDefaultDate/&gt;&lt;m_precDefaultYear/&gt;&lt;m_precDefaultQuarter&gt;&lt;m_strFormatTime&gt;Q%5&lt;/m_strFormatTime&gt;&lt;/m_precDefaultQuarter&gt;&lt;m_precDefaultMonth&gt;&lt;m_strFormatTime&gt;%1&lt;/m_strFormatTime&gt;&lt;/m_precDefaultMonth&gt;&lt;m_precDefaultWeek&gt;&lt;m_strFormatTime&gt;%4&lt;/m_strFormatTime&gt;&lt;/m_precDefaultWeek&gt;&lt;m_precDefaultDay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HTo7aPUiiY4A0xxPi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O0.3sNbUm.w3ASfApH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CFhrEjX0Se3JzfGnQg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Ej2SZLUK8RYU1cp1W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x0PNd.00m79MkyKQDD.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eyYNpIT0SvUzqMEY3sKA"/>
</p:tagLst>
</file>

<file path=ppt/theme/theme1.xml><?xml version="1.0" encoding="utf-8"?>
<a:theme xmlns:a="http://schemas.openxmlformats.org/drawingml/2006/main" name="Blank">
  <a:themeElements>
    <a:clrScheme name="ATK Color 2012_01">
      <a:dk1>
        <a:srgbClr val="000000"/>
      </a:dk1>
      <a:lt1>
        <a:srgbClr val="FFFFFF"/>
      </a:lt1>
      <a:dk2>
        <a:srgbClr val="778242"/>
      </a:dk2>
      <a:lt2>
        <a:srgbClr val="9B1717"/>
      </a:lt2>
      <a:accent1>
        <a:srgbClr val="364086"/>
      </a:accent1>
      <a:accent2>
        <a:srgbClr val="EFEEEC"/>
      </a:accent2>
      <a:accent3>
        <a:srgbClr val="ADABA1"/>
      </a:accent3>
      <a:accent4>
        <a:srgbClr val="858274"/>
      </a:accent4>
      <a:accent5>
        <a:srgbClr val="FCA248"/>
      </a:accent5>
      <a:accent6>
        <a:srgbClr val="CDD773"/>
      </a:accent6>
      <a:hlink>
        <a:srgbClr val="364086"/>
      </a:hlink>
      <a:folHlink>
        <a:srgbClr val="A3AADA"/>
      </a:folHlink>
    </a:clrScheme>
    <a:fontScheme name="ATK Font 2012_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 cap="flat">
          <a:noFill/>
          <a:miter lim="800000"/>
        </a:ln>
      </a:spPr>
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900"/>
          </a:spcBef>
          <a:defRPr sz="14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accent3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 cap="flat">
          <a:noFill/>
          <a:miter lim="800000"/>
        </a:ln>
      </a:spPr>
      <a:bodyPr wrap="none" lIns="0" tIns="0" rIns="0" bIns="0" rtlCol="0" anchor="t" anchorCtr="0">
        <a:spAutoFit/>
      </a:bodyPr>
      <a:lstStyle>
        <a:defPPr>
          <a:lnSpc>
            <a:spcPct val="90000"/>
          </a:lnSpc>
          <a:spcBef>
            <a:spcPts val="600"/>
          </a:spcBef>
          <a:buClr>
            <a:schemeClr val="bg2"/>
          </a:buClr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Custom Color 1">
      <a:srgbClr val="9B1717"/>
    </a:custClr>
    <a:custClr name="Custom Color 2">
      <a:srgbClr val="DCDC00"/>
    </a:custClr>
    <a:custClr name="Custom Color 3">
      <a:srgbClr val="289055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1675</Words>
  <Application>Microsoft Office PowerPoint</Application>
  <PresentationFormat>On-screen Show (4:3)</PresentationFormat>
  <Paragraphs>186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Blank</vt:lpstr>
      <vt:lpstr>think-cell Slide</vt:lpstr>
      <vt:lpstr>Worksheet</vt:lpstr>
      <vt:lpstr>STRATEGIJA RAZVOJA OPĆINE PUNAT</vt:lpstr>
      <vt:lpstr>Sadržaj</vt:lpstr>
      <vt:lpstr>Struktura projekta</vt:lpstr>
      <vt:lpstr>SWOT analiza</vt:lpstr>
      <vt:lpstr>Strateške prednosti i strateški nedostaci</vt:lpstr>
      <vt:lpstr>Logika scenario analize</vt:lpstr>
      <vt:lpstr>Mogući scenariji društveno-ekonomskog razvoja općine Punat</vt:lpstr>
      <vt:lpstr>Poželjni razvojni scenarij: Općina Punat po mjeri svojih žitelja</vt:lpstr>
      <vt:lpstr>Načela poželjnog razvoja općine Punat</vt:lpstr>
      <vt:lpstr>Sustav vrijednosti razvojnih dionika općine Punat</vt:lpstr>
      <vt:lpstr>Ključne odrednice razvojne vizije općine Punat</vt:lpstr>
      <vt:lpstr>Prijedlog razvojne vizije općine Punat</vt:lpstr>
      <vt:lpstr>Programska koncepcija društveno-ekonomskog razvoja općine Punat</vt:lpstr>
      <vt:lpstr>Prostorna koncepcija razvoja općine Punat</vt:lpstr>
      <vt:lpstr>Odrednice razvoja pojedinih klastera</vt:lpstr>
      <vt:lpstr>Odrednice razvoja pojedinih klastera (nastavak)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2013-05-21T14:28:47Z</dcterms:created>
  <dcterms:modified xsi:type="dcterms:W3CDTF">2014-11-12T18:21:33Z</dcterms:modified>
  <cp:version>FINAL</cp:version>
</cp:coreProperties>
</file>